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71" r:id="rId13"/>
    <p:sldId id="273" r:id="rId14"/>
    <p:sldId id="274" r:id="rId15"/>
    <p:sldId id="275" r:id="rId16"/>
    <p:sldId id="276" r:id="rId17"/>
    <p:sldId id="277" r:id="rId18"/>
    <p:sldId id="278" r:id="rId19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AF463A-BC7C-46EE-9F1E-7F377CCA4891}" type="datetimeFigureOut">
              <a:rPr lang="en-US" smtClean="0"/>
              <a:pPr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latinLnBrk="0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latinLnBrk="0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latinLnBrk="0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latinLnBrk="0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latinLnBrk="0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676401"/>
            <a:ext cx="7772400" cy="2819400"/>
          </a:xfrm>
        </p:spPr>
        <p:txBody>
          <a:bodyPr>
            <a:normAutofit/>
          </a:bodyPr>
          <a:lstStyle/>
          <a:p>
            <a:r>
              <a:rPr lang="ru-RU" b="1" dirty="0" smtClean="0"/>
              <a:t>СОЦИОЛОГИЯ МАССОВОЙ КОММУНИКАЦИИ КАК ОТРАСЛЬ СОВРЕМЕННОЙ НАУКИ</a:t>
            </a:r>
            <a:endParaRPr lang="ru-RU" b="1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b="1" dirty="0" smtClean="0"/>
              <a:t>2. Виды </a:t>
            </a:r>
            <a:r>
              <a:rPr lang="ru-RU" b="1" dirty="0" smtClean="0"/>
              <a:t>и условия функционирования коммуникации</a:t>
            </a:r>
            <a:br>
              <a:rPr lang="ru-RU" b="1" dirty="0" smtClean="0"/>
            </a:b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 algn="ctr">
              <a:buNone/>
            </a:pPr>
            <a:r>
              <a:rPr lang="ru-RU" dirty="0" smtClean="0"/>
              <a:t>Виды </a:t>
            </a:r>
            <a:r>
              <a:rPr lang="ru-RU" dirty="0" smtClean="0"/>
              <a:t>коммуникации</a:t>
            </a:r>
            <a:r>
              <a:rPr lang="ru-RU" dirty="0" smtClean="0"/>
              <a:t>:</a:t>
            </a:r>
            <a:endParaRPr lang="ru-RU" b="1" i="1" dirty="0" smtClean="0"/>
          </a:p>
          <a:p>
            <a:pPr marL="514350" indent="-514350">
              <a:buFont typeface="+mj-lt"/>
              <a:buAutoNum type="arabicPeriod"/>
            </a:pPr>
            <a:r>
              <a:rPr lang="ru-RU" b="1" i="1" dirty="0" smtClean="0"/>
              <a:t>Традиционное общение </a:t>
            </a:r>
            <a:r>
              <a:rPr lang="ru-RU" dirty="0" smtClean="0"/>
              <a:t>(неформальная коммуникация);</a:t>
            </a:r>
          </a:p>
          <a:p>
            <a:pPr marL="514350" indent="-514350">
              <a:buFont typeface="+mj-lt"/>
              <a:buAutoNum type="arabicPeriod"/>
            </a:pPr>
            <a:r>
              <a:rPr lang="ru-RU" b="1" i="1" dirty="0" smtClean="0"/>
              <a:t>Дистанционная коммуникация:</a:t>
            </a:r>
          </a:p>
          <a:p>
            <a:pPr marL="514350" indent="-514350"/>
            <a:r>
              <a:rPr lang="ru-RU" b="1" i="1" dirty="0" smtClean="0"/>
              <a:t>Межличностная;</a:t>
            </a:r>
          </a:p>
          <a:p>
            <a:pPr marL="514350" indent="-514350"/>
            <a:r>
              <a:rPr lang="ru-RU" b="1" i="1" dirty="0" smtClean="0"/>
              <a:t>Специальная </a:t>
            </a:r>
            <a:r>
              <a:rPr lang="ru-RU" dirty="0" smtClean="0"/>
              <a:t>(отношения руководителей и подчиненных);</a:t>
            </a:r>
          </a:p>
          <a:p>
            <a:pPr marL="514350" indent="-514350"/>
            <a:r>
              <a:rPr lang="ru-RU" b="1" i="1" dirty="0" smtClean="0"/>
              <a:t>Массовая коммуникация</a:t>
            </a:r>
            <a:endParaRPr lang="ru-RU" b="1" i="1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i="1" dirty="0" smtClean="0"/>
              <a:t>Условия функционирования массовой коммуникации:</a:t>
            </a:r>
            <a:endParaRPr lang="ru-RU" b="1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 smtClean="0"/>
              <a:t>Массовая аудитория;</a:t>
            </a:r>
          </a:p>
          <a:p>
            <a:r>
              <a:rPr lang="ru-RU" b="1" dirty="0" smtClean="0"/>
              <a:t>Социальная значимость информации</a:t>
            </a:r>
            <a:r>
              <a:rPr lang="ru-RU" dirty="0" smtClean="0"/>
              <a:t> соответствует социальным ожиданиям массовой аудитории;</a:t>
            </a:r>
          </a:p>
          <a:p>
            <a:r>
              <a:rPr lang="ru-RU" b="1" dirty="0" smtClean="0"/>
              <a:t>Целостная система массовых коммуникаций;</a:t>
            </a:r>
          </a:p>
          <a:p>
            <a:r>
              <a:rPr lang="ru-RU" b="1" dirty="0" smtClean="0"/>
              <a:t>Процесс производства информации</a:t>
            </a:r>
            <a:endParaRPr lang="ru-RU" b="1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i="1" dirty="0" smtClean="0"/>
              <a:t/>
            </a:r>
            <a:br>
              <a:rPr lang="ru-RU" b="1" i="1" dirty="0" smtClean="0"/>
            </a:br>
            <a:r>
              <a:rPr lang="ru-RU" b="1" i="1" dirty="0" smtClean="0"/>
              <a:t> </a:t>
            </a:r>
            <a:br>
              <a:rPr lang="ru-RU" b="1" i="1" dirty="0" smtClean="0"/>
            </a:br>
            <a:r>
              <a:rPr lang="ru-RU" b="1" i="1" dirty="0" smtClean="0"/>
              <a:t>3.</a:t>
            </a:r>
            <a:r>
              <a:rPr lang="ru-RU" b="1" dirty="0" smtClean="0"/>
              <a:t>Функции </a:t>
            </a:r>
            <a:r>
              <a:rPr lang="ru-RU" b="1" dirty="0" smtClean="0"/>
              <a:t>коммуникации</a:t>
            </a:r>
            <a:br>
              <a:rPr lang="ru-RU" b="1" dirty="0" smtClean="0"/>
            </a:br>
            <a:r>
              <a:rPr lang="ru-RU" dirty="0" smtClean="0"/>
              <a:t/>
            </a:r>
            <a:br>
              <a:rPr lang="ru-RU" dirty="0" smtClean="0"/>
            </a:br>
            <a:endParaRPr lang="ru-RU" b="1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 algn="ctr">
              <a:buNone/>
            </a:pPr>
            <a:r>
              <a:rPr lang="ru-RU" b="1" i="1" dirty="0" smtClean="0"/>
              <a:t>ФУНКЦИИ </a:t>
            </a:r>
            <a:r>
              <a:rPr lang="ru-RU" b="1" i="1" dirty="0" smtClean="0"/>
              <a:t>КОММУНИКАЦИИ</a:t>
            </a:r>
          </a:p>
          <a:p>
            <a:pPr marL="514350" indent="-514350" algn="ctr">
              <a:buNone/>
            </a:pPr>
            <a:r>
              <a:rPr lang="ru-RU" dirty="0" smtClean="0"/>
              <a:t>(по </a:t>
            </a:r>
            <a:r>
              <a:rPr lang="ru-RU" dirty="0" smtClean="0"/>
              <a:t>Г. </a:t>
            </a:r>
            <a:r>
              <a:rPr lang="ru-RU" dirty="0" err="1" smtClean="0"/>
              <a:t>Лассвеллу</a:t>
            </a:r>
            <a:r>
              <a:rPr lang="ru-RU" dirty="0" smtClean="0"/>
              <a:t>)</a:t>
            </a:r>
            <a:endParaRPr lang="ru-RU" dirty="0" smtClean="0"/>
          </a:p>
          <a:p>
            <a:pPr marL="514350" indent="-514350">
              <a:buAutoNum type="arabicPeriod"/>
            </a:pPr>
            <a:r>
              <a:rPr lang="ru-RU" dirty="0" smtClean="0"/>
              <a:t>Информационная (обозрение окружающего мира;</a:t>
            </a:r>
          </a:p>
          <a:p>
            <a:pPr marL="514350" indent="-514350">
              <a:buAutoNum type="arabicPeriod"/>
            </a:pPr>
            <a:r>
              <a:rPr lang="ru-RU" dirty="0" smtClean="0"/>
              <a:t>Корреляция с социальными структурами (взаимодействие с обществом и воздействие на него);</a:t>
            </a:r>
          </a:p>
          <a:p>
            <a:pPr marL="514350" indent="-514350">
              <a:buAutoNum type="arabicPeriod"/>
            </a:pPr>
            <a:r>
              <a:rPr lang="ru-RU" dirty="0" smtClean="0"/>
              <a:t>Познавательно-культурологическая (передача культурного начала)</a:t>
            </a:r>
            <a:endParaRPr lang="ru-R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5287963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К. Райт :</a:t>
            </a:r>
          </a:p>
          <a:p>
            <a:pPr>
              <a:buNone/>
            </a:pPr>
            <a:r>
              <a:rPr lang="ru-RU" dirty="0" smtClean="0"/>
              <a:t>4. Развлекательная функция</a:t>
            </a:r>
          </a:p>
          <a:p>
            <a:pPr>
              <a:buNone/>
            </a:pPr>
            <a:r>
              <a:rPr lang="ru-RU" dirty="0" smtClean="0"/>
              <a:t>Современные ученые:</a:t>
            </a:r>
          </a:p>
          <a:p>
            <a:pPr>
              <a:buNone/>
            </a:pPr>
            <a:r>
              <a:rPr lang="ru-RU" dirty="0" smtClean="0"/>
              <a:t>5. </a:t>
            </a:r>
            <a:r>
              <a:rPr lang="ru-RU" dirty="0" err="1" smtClean="0"/>
              <a:t>Мобилизирующая</a:t>
            </a:r>
            <a:r>
              <a:rPr lang="ru-RU" dirty="0" smtClean="0"/>
              <a:t> функция.</a:t>
            </a:r>
          </a:p>
          <a:p>
            <a:pPr algn="ctr">
              <a:buNone/>
            </a:pPr>
            <a:r>
              <a:rPr lang="ru-RU" dirty="0" smtClean="0"/>
              <a:t>Т.О.:</a:t>
            </a:r>
          </a:p>
          <a:p>
            <a:pPr marL="514350" indent="-514350">
              <a:buAutoNum type="arabicPeriod"/>
            </a:pPr>
            <a:r>
              <a:rPr lang="ru-RU" b="1" i="1" dirty="0" smtClean="0"/>
              <a:t>Информационная</a:t>
            </a:r>
            <a:r>
              <a:rPr lang="ru-RU" dirty="0" smtClean="0"/>
              <a:t> – распространение сведений о наиболее важных событиях;</a:t>
            </a:r>
          </a:p>
          <a:p>
            <a:pPr marL="514350" indent="-514350">
              <a:buAutoNum type="arabicPeriod"/>
            </a:pPr>
            <a:r>
              <a:rPr lang="ru-RU" b="1" i="1" dirty="0" smtClean="0"/>
              <a:t>Образовательная</a:t>
            </a:r>
            <a:r>
              <a:rPr lang="ru-RU" dirty="0" smtClean="0"/>
              <a:t> – обогащение людей знаниями;</a:t>
            </a:r>
            <a:endParaRPr lang="ru-RU" b="1" i="1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>
            <a:normAutofit fontScale="85000" lnSpcReduction="10000"/>
          </a:bodyPr>
          <a:lstStyle/>
          <a:p>
            <a:pPr marL="514350" indent="-514350">
              <a:buAutoNum type="arabicPeriod" startAt="3"/>
            </a:pPr>
            <a:r>
              <a:rPr lang="ru-RU" b="1" i="1" dirty="0" smtClean="0"/>
              <a:t>Личностная идентификация</a:t>
            </a:r>
            <a:r>
              <a:rPr lang="ru-RU" dirty="0" smtClean="0"/>
              <a:t> – помогают человеку понять самого себя, идентифицировать себя с конкретной социальной средой;</a:t>
            </a:r>
          </a:p>
          <a:p>
            <a:pPr marL="514350" indent="-514350">
              <a:buAutoNum type="arabicPeriod" startAt="3"/>
            </a:pPr>
            <a:r>
              <a:rPr lang="ru-RU" b="1" i="1" dirty="0" smtClean="0"/>
              <a:t>Социальной интеграции</a:t>
            </a:r>
            <a:r>
              <a:rPr lang="ru-RU" dirty="0" smtClean="0"/>
              <a:t> – организация социального диалога;</a:t>
            </a:r>
          </a:p>
          <a:p>
            <a:pPr marL="514350" indent="-514350">
              <a:buAutoNum type="arabicPeriod" startAt="3"/>
            </a:pPr>
            <a:r>
              <a:rPr lang="ru-RU" b="1" i="1" dirty="0" smtClean="0"/>
              <a:t>Формирование общественного мнения;</a:t>
            </a:r>
          </a:p>
          <a:p>
            <a:pPr marL="514350" indent="-514350">
              <a:buAutoNum type="arabicPeriod" startAt="3"/>
            </a:pPr>
            <a:r>
              <a:rPr lang="ru-RU" b="1" i="1" dirty="0" smtClean="0"/>
              <a:t>Функция критики и контроля;</a:t>
            </a:r>
          </a:p>
          <a:p>
            <a:pPr marL="514350" indent="-514350">
              <a:buAutoNum type="arabicPeriod" startAt="3"/>
            </a:pPr>
            <a:r>
              <a:rPr lang="ru-RU" b="1" i="1" dirty="0" smtClean="0"/>
              <a:t>Мобилизационная функция</a:t>
            </a:r>
            <a:r>
              <a:rPr lang="ru-RU" dirty="0" smtClean="0"/>
              <a:t> – повышение социального и политического участия населения;</a:t>
            </a:r>
          </a:p>
          <a:p>
            <a:pPr marL="514350" indent="-514350">
              <a:buAutoNum type="arabicPeriod" startAt="3"/>
            </a:pPr>
            <a:r>
              <a:rPr lang="ru-RU" b="1" i="1" dirty="0" smtClean="0"/>
              <a:t>Функция развлечения</a:t>
            </a:r>
            <a:r>
              <a:rPr lang="ru-RU" dirty="0" smtClean="0"/>
              <a:t> – проникновение личности в сферу искусства, сохранение культурных традиций.</a:t>
            </a:r>
            <a:endParaRPr lang="ru-RU" b="1" i="1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r>
              <a:rPr lang="ru-RU" b="1" dirty="0" smtClean="0"/>
              <a:t>4. Объект </a:t>
            </a:r>
            <a:r>
              <a:rPr lang="ru-RU" b="1" dirty="0" smtClean="0"/>
              <a:t>и предмет массовой коммуникации</a:t>
            </a:r>
            <a:br>
              <a:rPr lang="ru-RU" b="1" dirty="0" smtClean="0"/>
            </a:b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3581399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b="1" i="1" dirty="0" smtClean="0"/>
              <a:t>	</a:t>
            </a:r>
          </a:p>
          <a:p>
            <a:pPr>
              <a:buNone/>
            </a:pPr>
            <a:r>
              <a:rPr lang="ru-RU" b="1" i="1" dirty="0" smtClean="0"/>
              <a:t>	</a:t>
            </a:r>
            <a:r>
              <a:rPr lang="ru-RU" b="1" i="1" dirty="0" smtClean="0"/>
              <a:t>Объект социологии массовой коммуникации</a:t>
            </a:r>
            <a:r>
              <a:rPr lang="ru-RU" dirty="0" smtClean="0"/>
              <a:t> – объективно существующая и протекающая  в режиме реального времени постоянно развивающаяся массово-коммуникативная деятельность.</a:t>
            </a:r>
            <a:endParaRPr lang="ru-RU" b="1" i="1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14401"/>
            <a:ext cx="8229600" cy="3124199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	</a:t>
            </a:r>
          </a:p>
          <a:p>
            <a:pPr>
              <a:buNone/>
            </a:pPr>
            <a:endParaRPr lang="ru-RU" b="1" i="1" dirty="0" smtClean="0"/>
          </a:p>
          <a:p>
            <a:pPr>
              <a:buNone/>
            </a:pPr>
            <a:r>
              <a:rPr lang="ru-RU" b="1" i="1" dirty="0" smtClean="0"/>
              <a:t>	</a:t>
            </a:r>
            <a:r>
              <a:rPr lang="ru-RU" b="1" i="1" dirty="0" smtClean="0"/>
              <a:t>Предмет социологии массовой коммуникации</a:t>
            </a:r>
            <a:r>
              <a:rPr lang="ru-RU" dirty="0" smtClean="0"/>
              <a:t> – совокупность общих закономерностей коммуникационной деятельности.</a:t>
            </a:r>
            <a:endParaRPr lang="ru-RU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89038"/>
          </a:xfrm>
        </p:spPr>
        <p:txBody>
          <a:bodyPr>
            <a:normAutofit fontScale="90000"/>
          </a:bodyPr>
          <a:lstStyle/>
          <a:p>
            <a:r>
              <a:rPr lang="ru-RU" b="1" i="1" dirty="0" smtClean="0"/>
              <a:t>Структуры массовой коммуникации:</a:t>
            </a:r>
            <a:endParaRPr lang="ru-RU" b="1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514350" indent="-514350">
              <a:buAutoNum type="arabicPeriod"/>
            </a:pPr>
            <a:r>
              <a:rPr lang="ru-RU" b="1" i="1" dirty="0" smtClean="0"/>
              <a:t>Массовая коммуникация в системе социально-политических отношений</a:t>
            </a:r>
            <a:r>
              <a:rPr lang="ru-RU" dirty="0" smtClean="0"/>
              <a:t> – исследуются основные субъекты социально-политического взаимодействия;</a:t>
            </a:r>
          </a:p>
          <a:p>
            <a:pPr marL="514350" indent="-514350">
              <a:buAutoNum type="arabicPeriod"/>
            </a:pPr>
            <a:r>
              <a:rPr lang="ru-RU" b="1" i="1" dirty="0" smtClean="0"/>
              <a:t>Социально-политические детерминанты массовой коммуникации</a:t>
            </a:r>
            <a:r>
              <a:rPr lang="ru-RU" dirty="0" smtClean="0"/>
              <a:t> – рассматривается влияние массовой коммуникации на процесс социализации личности;</a:t>
            </a:r>
            <a:endParaRPr lang="ru-RU" b="1" i="1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/>
          <a:lstStyle/>
          <a:p>
            <a:pPr>
              <a:buNone/>
            </a:pPr>
            <a:r>
              <a:rPr lang="ru-RU" b="1" i="1" dirty="0" smtClean="0"/>
              <a:t>3. Теоретическая модель средств массовой информации</a:t>
            </a:r>
            <a:r>
              <a:rPr lang="ru-RU" dirty="0" smtClean="0"/>
              <a:t> – во внимание берутся проблемы глобализации;</a:t>
            </a:r>
          </a:p>
          <a:p>
            <a:pPr>
              <a:buNone/>
            </a:pPr>
            <a:r>
              <a:rPr lang="ru-RU" b="1" i="1" dirty="0" smtClean="0"/>
              <a:t>4. Методология социологического исследования массовой коммуникации</a:t>
            </a:r>
            <a:r>
              <a:rPr lang="ru-RU" dirty="0" smtClean="0"/>
              <a:t> – излагается методология и процедура социологического исследования </a:t>
            </a:r>
            <a:r>
              <a:rPr lang="ru-RU" smtClean="0"/>
              <a:t>массовой коммуникации.</a:t>
            </a:r>
            <a:endParaRPr lang="ru-RU" b="1" i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СОДЕРЖАНИЕ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ru-RU" dirty="0" smtClean="0"/>
              <a:t>Коммуникация как форма социального взаимодействия</a:t>
            </a:r>
          </a:p>
          <a:p>
            <a:pPr marL="514350" indent="-514350">
              <a:buAutoNum type="arabicPeriod"/>
            </a:pPr>
            <a:r>
              <a:rPr lang="ru-RU" dirty="0" smtClean="0"/>
              <a:t>Виды и условия функционирования коммуникации</a:t>
            </a:r>
          </a:p>
          <a:p>
            <a:pPr marL="514350" indent="-514350">
              <a:buAutoNum type="arabicPeriod"/>
            </a:pPr>
            <a:r>
              <a:rPr lang="ru-RU" dirty="0" smtClean="0"/>
              <a:t>Функции коммуникации</a:t>
            </a:r>
          </a:p>
          <a:p>
            <a:pPr marL="514350" indent="-514350">
              <a:buAutoNum type="arabicPeriod"/>
            </a:pPr>
            <a:r>
              <a:rPr lang="ru-RU" dirty="0" smtClean="0"/>
              <a:t>Объект и предмет массовой коммуникации</a:t>
            </a: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b="1" dirty="0" smtClean="0"/>
              <a:t>1. Коммуникация </a:t>
            </a:r>
            <a:r>
              <a:rPr lang="ru-RU" sz="3600" b="1" dirty="0" smtClean="0"/>
              <a:t>как форма социального взаимодействия</a:t>
            </a:r>
            <a:r>
              <a:rPr lang="ru-RU" sz="3600" dirty="0" smtClean="0"/>
              <a:t/>
            </a:r>
            <a:br>
              <a:rPr lang="ru-RU" sz="3600" dirty="0" smtClean="0"/>
            </a:b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b="1" dirty="0" smtClean="0"/>
              <a:t>	Коммуникация</a:t>
            </a:r>
            <a:r>
              <a:rPr lang="ru-RU" dirty="0" smtClean="0"/>
              <a:t> (лат. </a:t>
            </a:r>
            <a:r>
              <a:rPr lang="en-US" dirty="0" smtClean="0"/>
              <a:t>c</a:t>
            </a:r>
            <a:r>
              <a:rPr lang="en-US" dirty="0" smtClean="0"/>
              <a:t>ommunication) – </a:t>
            </a:r>
            <a:r>
              <a:rPr lang="ru-RU" dirty="0" smtClean="0"/>
              <a:t>связь, сообщение, обмен.</a:t>
            </a:r>
          </a:p>
          <a:p>
            <a:pPr>
              <a:buNone/>
            </a:pPr>
            <a:endParaRPr lang="ru-RU" sz="1000" dirty="0" smtClean="0"/>
          </a:p>
          <a:p>
            <a:pPr algn="ctr">
              <a:buNone/>
            </a:pPr>
            <a:r>
              <a:rPr lang="ru-RU" b="1" i="1" dirty="0" smtClean="0"/>
              <a:t>ТИПЫ КОММУНИКАЦИИ:</a:t>
            </a:r>
          </a:p>
          <a:p>
            <a:pPr algn="ctr">
              <a:buNone/>
            </a:pPr>
            <a:endParaRPr lang="ru-RU" sz="900" b="1" i="1" dirty="0" smtClean="0"/>
          </a:p>
          <a:p>
            <a:pPr marL="514350" indent="-514350" algn="just">
              <a:buAutoNum type="arabicPeriod"/>
            </a:pPr>
            <a:r>
              <a:rPr lang="ru-RU" dirty="0" smtClean="0"/>
              <a:t>Материальная (миграция населения);</a:t>
            </a:r>
          </a:p>
          <a:p>
            <a:pPr marL="514350" indent="-514350" algn="just">
              <a:buAutoNum type="arabicPeriod"/>
            </a:pPr>
            <a:r>
              <a:rPr lang="ru-RU" dirty="0" smtClean="0"/>
              <a:t>Генетическая (биологическая);</a:t>
            </a:r>
          </a:p>
          <a:p>
            <a:pPr marL="514350" indent="-514350" algn="just">
              <a:buAutoNum type="arabicPeriod"/>
            </a:pPr>
            <a:r>
              <a:rPr lang="ru-RU" dirty="0" smtClean="0"/>
              <a:t>Психическая (</a:t>
            </a:r>
            <a:r>
              <a:rPr lang="ru-RU" dirty="0" err="1" smtClean="0"/>
              <a:t>внутриличностная</a:t>
            </a:r>
            <a:r>
              <a:rPr lang="ru-RU" dirty="0" smtClean="0"/>
              <a:t>) и др.</a:t>
            </a:r>
          </a:p>
          <a:p>
            <a:pPr>
              <a:buNone/>
            </a:pPr>
            <a:endParaRPr lang="ru-RU" b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82762"/>
          </a:xfrm>
        </p:spPr>
        <p:txBody>
          <a:bodyPr>
            <a:normAutofit fontScale="90000"/>
          </a:bodyPr>
          <a:lstStyle/>
          <a:p>
            <a:r>
              <a:rPr lang="ru-RU" b="1" i="1" dirty="0" smtClean="0"/>
              <a:t/>
            </a:r>
            <a:br>
              <a:rPr lang="ru-RU" b="1" i="1" dirty="0" smtClean="0"/>
            </a:br>
            <a:r>
              <a:rPr lang="ru-RU" b="1" i="1" dirty="0" smtClean="0"/>
              <a:t>Структурные элементы коммуникации:</a:t>
            </a:r>
            <a:endParaRPr lang="ru-RU" b="1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 smtClean="0"/>
          </a:p>
          <a:p>
            <a:r>
              <a:rPr lang="ru-RU" dirty="0" smtClean="0"/>
              <a:t>Передающий субъект (коммуникатор);</a:t>
            </a:r>
          </a:p>
          <a:p>
            <a:r>
              <a:rPr lang="ru-RU" dirty="0" smtClean="0"/>
              <a:t>Сообщение;</a:t>
            </a:r>
          </a:p>
          <a:p>
            <a:r>
              <a:rPr lang="ru-RU" dirty="0" smtClean="0"/>
              <a:t>Принимающий субъект (реципиент)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b="1" i="1" dirty="0" smtClean="0"/>
              <a:t>Формула Г. </a:t>
            </a:r>
            <a:r>
              <a:rPr lang="ru-RU" sz="3200" b="1" i="1" dirty="0" err="1" smtClean="0"/>
              <a:t>Лассвелла</a:t>
            </a:r>
            <a:r>
              <a:rPr lang="ru-RU" sz="3200" b="1" i="1" dirty="0" smtClean="0"/>
              <a:t> (структура осуществления процесса коммуникации)</a:t>
            </a:r>
            <a:endParaRPr lang="ru-RU" sz="3200" b="1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609600" y="1905000"/>
            <a:ext cx="1219200" cy="39624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numCol="1" rtlCol="0" anchor="ctr"/>
          <a:lstStyle/>
          <a:p>
            <a:pPr algn="ctr"/>
            <a:r>
              <a:rPr lang="ru-RU" sz="2000" dirty="0" smtClean="0">
                <a:solidFill>
                  <a:schemeClr val="tx1"/>
                </a:solidFill>
              </a:rPr>
              <a:t>Кто?</a:t>
            </a:r>
          </a:p>
          <a:p>
            <a:pPr algn="ctr"/>
            <a:endParaRPr lang="ru-RU" sz="2000" dirty="0" smtClean="0">
              <a:solidFill>
                <a:schemeClr val="tx1"/>
              </a:solidFill>
            </a:endParaRPr>
          </a:p>
          <a:p>
            <a:pPr algn="ctr"/>
            <a:endParaRPr lang="ru-RU" sz="2000" dirty="0" smtClean="0">
              <a:solidFill>
                <a:schemeClr val="tx1"/>
              </a:solidFill>
            </a:endParaRPr>
          </a:p>
          <a:p>
            <a:pPr algn="ctr"/>
            <a:endParaRPr lang="ru-RU" sz="2000" dirty="0" smtClean="0">
              <a:solidFill>
                <a:schemeClr val="tx1"/>
              </a:solidFill>
            </a:endParaRPr>
          </a:p>
          <a:p>
            <a:pPr algn="ctr"/>
            <a:r>
              <a:rPr lang="ru-RU" sz="2000" dirty="0" smtClean="0">
                <a:solidFill>
                  <a:schemeClr val="tx1"/>
                </a:solidFill>
              </a:rPr>
              <a:t>Коммуникатор</a:t>
            </a:r>
          </a:p>
          <a:p>
            <a:pPr algn="ctr"/>
            <a:endParaRPr lang="ru-RU" sz="2000" dirty="0" smtClean="0">
              <a:solidFill>
                <a:schemeClr val="tx1"/>
              </a:solidFill>
            </a:endParaRPr>
          </a:p>
          <a:p>
            <a:pPr algn="ctr"/>
            <a:endParaRPr lang="ru-RU" sz="2000" dirty="0" smtClean="0">
              <a:solidFill>
                <a:schemeClr val="tx1"/>
              </a:solidFill>
            </a:endParaRPr>
          </a:p>
          <a:p>
            <a:pPr algn="ctr"/>
            <a:r>
              <a:rPr lang="ru-RU" dirty="0" smtClean="0">
                <a:solidFill>
                  <a:schemeClr val="tx1"/>
                </a:solidFill>
              </a:rPr>
              <a:t>Исследование</a:t>
            </a:r>
          </a:p>
          <a:p>
            <a:pPr algn="ctr"/>
            <a:r>
              <a:rPr lang="ru-RU" dirty="0" smtClean="0">
                <a:solidFill>
                  <a:schemeClr val="tx1"/>
                </a:solidFill>
              </a:rPr>
              <a:t>контроля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209800" y="1905000"/>
            <a:ext cx="1143000" cy="39624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Что говорит?</a:t>
            </a:r>
          </a:p>
          <a:p>
            <a:pPr algn="ctr"/>
            <a:endParaRPr lang="ru-RU" dirty="0" smtClean="0"/>
          </a:p>
          <a:p>
            <a:pPr algn="ctr"/>
            <a:endParaRPr lang="ru-RU" dirty="0" smtClean="0"/>
          </a:p>
          <a:p>
            <a:pPr algn="ctr"/>
            <a:endParaRPr lang="ru-RU" dirty="0" smtClean="0"/>
          </a:p>
          <a:p>
            <a:pPr algn="ctr"/>
            <a:r>
              <a:rPr lang="ru-RU" sz="2000" dirty="0" smtClean="0"/>
              <a:t>Сообщение</a:t>
            </a:r>
          </a:p>
          <a:p>
            <a:pPr algn="ctr"/>
            <a:endParaRPr lang="ru-RU" sz="2000" dirty="0" smtClean="0"/>
          </a:p>
          <a:p>
            <a:pPr algn="ctr"/>
            <a:endParaRPr lang="ru-RU" sz="2000" dirty="0" smtClean="0"/>
          </a:p>
          <a:p>
            <a:pPr algn="ctr"/>
            <a:r>
              <a:rPr lang="ru-RU" sz="2000" dirty="0" err="1" smtClean="0"/>
              <a:t>Контент-анализ</a:t>
            </a:r>
            <a:endParaRPr lang="ru-RU" sz="2000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3733800" y="1905000"/>
            <a:ext cx="1143000" cy="39624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По какому каналу?</a:t>
            </a:r>
          </a:p>
          <a:p>
            <a:pPr algn="ctr"/>
            <a:endParaRPr lang="ru-RU" dirty="0" smtClean="0"/>
          </a:p>
          <a:p>
            <a:pPr algn="ctr"/>
            <a:endParaRPr lang="ru-RU" sz="1400" dirty="0" smtClean="0"/>
          </a:p>
          <a:p>
            <a:pPr algn="ctr"/>
            <a:endParaRPr lang="ru-RU" dirty="0" smtClean="0"/>
          </a:p>
          <a:p>
            <a:pPr algn="ctr"/>
            <a:r>
              <a:rPr lang="ru-RU" dirty="0" smtClean="0"/>
              <a:t>Средство</a:t>
            </a:r>
          </a:p>
          <a:p>
            <a:pPr algn="ctr"/>
            <a:endParaRPr lang="ru-RU" sz="2800" dirty="0" smtClean="0"/>
          </a:p>
          <a:p>
            <a:pPr algn="ctr"/>
            <a:endParaRPr lang="ru-RU" dirty="0" smtClean="0"/>
          </a:p>
          <a:p>
            <a:pPr algn="ctr"/>
            <a:endParaRPr lang="ru-RU" sz="1100" dirty="0" smtClean="0"/>
          </a:p>
          <a:p>
            <a:pPr algn="ctr"/>
            <a:r>
              <a:rPr lang="ru-RU" dirty="0" smtClean="0"/>
              <a:t>Анализ канала</a:t>
            </a:r>
            <a:endParaRPr lang="ru-RU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5257800" y="1905000"/>
            <a:ext cx="1219200" cy="39624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Кому?</a:t>
            </a:r>
          </a:p>
          <a:p>
            <a:pPr algn="ctr"/>
            <a:endParaRPr lang="ru-RU" dirty="0" smtClean="0"/>
          </a:p>
          <a:p>
            <a:pPr algn="ctr"/>
            <a:endParaRPr lang="ru-RU" dirty="0" smtClean="0"/>
          </a:p>
          <a:p>
            <a:pPr algn="ctr"/>
            <a:endParaRPr lang="ru-RU" dirty="0" smtClean="0"/>
          </a:p>
          <a:p>
            <a:pPr algn="ctr"/>
            <a:endParaRPr lang="ru-RU" dirty="0" smtClean="0"/>
          </a:p>
          <a:p>
            <a:pPr algn="ctr"/>
            <a:r>
              <a:rPr lang="ru-RU" dirty="0" smtClean="0"/>
              <a:t>Приемник</a:t>
            </a:r>
          </a:p>
          <a:p>
            <a:pPr algn="ctr"/>
            <a:endParaRPr lang="ru-RU" dirty="0" smtClean="0"/>
          </a:p>
          <a:p>
            <a:pPr algn="ctr"/>
            <a:endParaRPr lang="ru-RU" dirty="0" smtClean="0"/>
          </a:p>
          <a:p>
            <a:pPr algn="ctr"/>
            <a:endParaRPr lang="ru-RU" dirty="0" smtClean="0"/>
          </a:p>
          <a:p>
            <a:pPr algn="ctr"/>
            <a:r>
              <a:rPr lang="ru-RU" dirty="0" smtClean="0"/>
              <a:t>Исследование аудитории</a:t>
            </a:r>
            <a:endParaRPr lang="ru-RU" dirty="0"/>
          </a:p>
        </p:txBody>
      </p:sp>
      <p:sp>
        <p:nvSpPr>
          <p:cNvPr id="8" name="Прямоугольник 7"/>
          <p:cNvSpPr/>
          <p:nvPr/>
        </p:nvSpPr>
        <p:spPr>
          <a:xfrm>
            <a:off x="7010400" y="1905000"/>
            <a:ext cx="1295400" cy="39624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С каким эффектом?</a:t>
            </a:r>
          </a:p>
          <a:p>
            <a:pPr algn="ctr"/>
            <a:endParaRPr lang="ru-RU" dirty="0" smtClean="0"/>
          </a:p>
          <a:p>
            <a:pPr algn="ctr"/>
            <a:endParaRPr lang="ru-RU" dirty="0" smtClean="0"/>
          </a:p>
          <a:p>
            <a:pPr algn="ctr"/>
            <a:endParaRPr lang="ru-RU" dirty="0" smtClean="0"/>
          </a:p>
          <a:p>
            <a:pPr algn="ctr"/>
            <a:r>
              <a:rPr lang="ru-RU" dirty="0" smtClean="0"/>
              <a:t>Эффект</a:t>
            </a:r>
          </a:p>
          <a:p>
            <a:pPr algn="ctr"/>
            <a:endParaRPr lang="ru-RU" dirty="0" smtClean="0"/>
          </a:p>
          <a:p>
            <a:pPr algn="ctr"/>
            <a:endParaRPr lang="ru-RU" dirty="0" smtClean="0"/>
          </a:p>
          <a:p>
            <a:pPr algn="ctr"/>
            <a:endParaRPr lang="ru-RU" dirty="0" smtClean="0"/>
          </a:p>
          <a:p>
            <a:pPr algn="ctr"/>
            <a:r>
              <a:rPr lang="ru-RU" dirty="0" smtClean="0"/>
              <a:t>Исследование эффекта</a:t>
            </a:r>
            <a:endParaRPr lang="ru-RU" dirty="0"/>
          </a:p>
        </p:txBody>
      </p:sp>
      <p:cxnSp>
        <p:nvCxnSpPr>
          <p:cNvPr id="12" name="Прямая соединительная линия 11"/>
          <p:cNvCxnSpPr/>
          <p:nvPr/>
        </p:nvCxnSpPr>
        <p:spPr>
          <a:xfrm>
            <a:off x="609600" y="3048000"/>
            <a:ext cx="12192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Прямая соединительная линия 13"/>
          <p:cNvCxnSpPr/>
          <p:nvPr/>
        </p:nvCxnSpPr>
        <p:spPr>
          <a:xfrm>
            <a:off x="609600" y="4495800"/>
            <a:ext cx="12192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единительная линия 17"/>
          <p:cNvCxnSpPr/>
          <p:nvPr/>
        </p:nvCxnSpPr>
        <p:spPr>
          <a:xfrm>
            <a:off x="2209800" y="3048000"/>
            <a:ext cx="1143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Прямая соединительная линия 19"/>
          <p:cNvCxnSpPr/>
          <p:nvPr/>
        </p:nvCxnSpPr>
        <p:spPr>
          <a:xfrm>
            <a:off x="2209800" y="4495800"/>
            <a:ext cx="1143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Прямая соединительная линия 23"/>
          <p:cNvCxnSpPr/>
          <p:nvPr/>
        </p:nvCxnSpPr>
        <p:spPr>
          <a:xfrm>
            <a:off x="3733800" y="3048000"/>
            <a:ext cx="1143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Прямая соединительная линия 27"/>
          <p:cNvCxnSpPr/>
          <p:nvPr/>
        </p:nvCxnSpPr>
        <p:spPr>
          <a:xfrm>
            <a:off x="3733800" y="4495800"/>
            <a:ext cx="1143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Прямая соединительная линия 29"/>
          <p:cNvCxnSpPr/>
          <p:nvPr/>
        </p:nvCxnSpPr>
        <p:spPr>
          <a:xfrm>
            <a:off x="5257800" y="3048000"/>
            <a:ext cx="12192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Прямая соединительная линия 31"/>
          <p:cNvCxnSpPr/>
          <p:nvPr/>
        </p:nvCxnSpPr>
        <p:spPr>
          <a:xfrm>
            <a:off x="5257800" y="4572000"/>
            <a:ext cx="12192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Прямая соединительная линия 33"/>
          <p:cNvCxnSpPr/>
          <p:nvPr/>
        </p:nvCxnSpPr>
        <p:spPr>
          <a:xfrm>
            <a:off x="7010400" y="3048000"/>
            <a:ext cx="12954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Прямая соединительная линия 37"/>
          <p:cNvCxnSpPr/>
          <p:nvPr/>
        </p:nvCxnSpPr>
        <p:spPr>
          <a:xfrm>
            <a:off x="7010400" y="4572000"/>
            <a:ext cx="12954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Прямая со стрелкой 43"/>
          <p:cNvCxnSpPr/>
          <p:nvPr/>
        </p:nvCxnSpPr>
        <p:spPr>
          <a:xfrm>
            <a:off x="1828800" y="2514600"/>
            <a:ext cx="3810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Прямая со стрелкой 45"/>
          <p:cNvCxnSpPr/>
          <p:nvPr/>
        </p:nvCxnSpPr>
        <p:spPr>
          <a:xfrm>
            <a:off x="3352800" y="2514600"/>
            <a:ext cx="3810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Прямая со стрелкой 47"/>
          <p:cNvCxnSpPr/>
          <p:nvPr/>
        </p:nvCxnSpPr>
        <p:spPr>
          <a:xfrm>
            <a:off x="4876800" y="2514600"/>
            <a:ext cx="3810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Прямая со стрелкой 49"/>
          <p:cNvCxnSpPr/>
          <p:nvPr/>
        </p:nvCxnSpPr>
        <p:spPr>
          <a:xfrm>
            <a:off x="6477000" y="2514600"/>
            <a:ext cx="5334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Прямая со стрелкой 51"/>
          <p:cNvCxnSpPr/>
          <p:nvPr/>
        </p:nvCxnSpPr>
        <p:spPr>
          <a:xfrm rot="5400000">
            <a:off x="1104900" y="3162300"/>
            <a:ext cx="228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Прямая со стрелкой 53"/>
          <p:cNvCxnSpPr/>
          <p:nvPr/>
        </p:nvCxnSpPr>
        <p:spPr>
          <a:xfrm rot="5400000" flipH="1" flipV="1">
            <a:off x="1104900" y="4381500"/>
            <a:ext cx="228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Прямая со стрелкой 55"/>
          <p:cNvCxnSpPr/>
          <p:nvPr/>
        </p:nvCxnSpPr>
        <p:spPr>
          <a:xfrm rot="5400000">
            <a:off x="2629694" y="3162300"/>
            <a:ext cx="227806" cy="79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Прямая со стрелкой 68"/>
          <p:cNvCxnSpPr/>
          <p:nvPr/>
        </p:nvCxnSpPr>
        <p:spPr>
          <a:xfrm rot="5400000" flipH="1" flipV="1">
            <a:off x="2628900" y="4381500"/>
            <a:ext cx="228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Прямая со стрелкой 74"/>
          <p:cNvCxnSpPr/>
          <p:nvPr/>
        </p:nvCxnSpPr>
        <p:spPr>
          <a:xfrm rot="5400000">
            <a:off x="4152900" y="3162300"/>
            <a:ext cx="228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Прямая со стрелкой 76"/>
          <p:cNvCxnSpPr/>
          <p:nvPr/>
        </p:nvCxnSpPr>
        <p:spPr>
          <a:xfrm rot="5400000" flipH="1" flipV="1">
            <a:off x="4229100" y="4381500"/>
            <a:ext cx="228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Прямая со стрелкой 78"/>
          <p:cNvCxnSpPr/>
          <p:nvPr/>
        </p:nvCxnSpPr>
        <p:spPr>
          <a:xfrm rot="5400000">
            <a:off x="5753100" y="3162300"/>
            <a:ext cx="228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Прямая со стрелкой 80"/>
          <p:cNvCxnSpPr/>
          <p:nvPr/>
        </p:nvCxnSpPr>
        <p:spPr>
          <a:xfrm rot="5400000" flipH="1" flipV="1">
            <a:off x="5753100" y="4457700"/>
            <a:ext cx="228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Прямая со стрелкой 82"/>
          <p:cNvCxnSpPr/>
          <p:nvPr/>
        </p:nvCxnSpPr>
        <p:spPr>
          <a:xfrm rot="5400000">
            <a:off x="7505700" y="3162300"/>
            <a:ext cx="228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Прямая со стрелкой 84"/>
          <p:cNvCxnSpPr/>
          <p:nvPr/>
        </p:nvCxnSpPr>
        <p:spPr>
          <a:xfrm rot="5400000" flipH="1" flipV="1">
            <a:off x="7505700" y="4457700"/>
            <a:ext cx="228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/>
          <a:lstStyle/>
          <a:p>
            <a:pPr>
              <a:buNone/>
            </a:pPr>
            <a:r>
              <a:rPr lang="ru-RU" b="1" dirty="0" smtClean="0"/>
              <a:t>	</a:t>
            </a:r>
          </a:p>
          <a:p>
            <a:pPr>
              <a:buNone/>
            </a:pPr>
            <a:r>
              <a:rPr lang="ru-RU" b="1" dirty="0" smtClean="0"/>
              <a:t>	</a:t>
            </a:r>
            <a:r>
              <a:rPr lang="ru-RU" b="1" dirty="0" smtClean="0"/>
              <a:t>Коммуникация</a:t>
            </a:r>
            <a:r>
              <a:rPr lang="ru-RU" dirty="0" smtClean="0"/>
              <a:t> – это форма деятельности, в обязательном случае имеющая адресата и ориентированная на его восприятие.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ru-RU" dirty="0" smtClean="0"/>
              <a:t>	</a:t>
            </a:r>
            <a:r>
              <a:rPr lang="ru-RU" b="1" dirty="0" smtClean="0"/>
              <a:t>Коммуникация</a:t>
            </a:r>
            <a:r>
              <a:rPr lang="ru-RU" dirty="0" smtClean="0"/>
              <a:t>  - это обмен социальными действиями (социальное взаимодействие).</a:t>
            </a:r>
          </a:p>
          <a:p>
            <a:pPr>
              <a:buNone/>
            </a:pPr>
            <a:r>
              <a:rPr lang="ru-RU" b="1" dirty="0" smtClean="0"/>
              <a:t>	</a:t>
            </a:r>
            <a:endParaRPr lang="ru-RU" b="1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630362"/>
          </a:xfrm>
        </p:spPr>
        <p:txBody>
          <a:bodyPr>
            <a:normAutofit/>
          </a:bodyPr>
          <a:lstStyle/>
          <a:p>
            <a:r>
              <a:rPr lang="ru-RU" b="1" i="1" dirty="0" smtClean="0"/>
              <a:t>Базовые составляющие социальной коммуникации</a:t>
            </a:r>
            <a:endParaRPr lang="ru-RU" b="1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endParaRPr lang="ru-RU" dirty="0" smtClean="0"/>
          </a:p>
          <a:p>
            <a:pPr marL="514350" indent="-514350">
              <a:buAutoNum type="arabicPeriod"/>
            </a:pPr>
            <a:r>
              <a:rPr lang="ru-RU" dirty="0" smtClean="0"/>
              <a:t>Гносеологический аспект:</a:t>
            </a:r>
          </a:p>
          <a:p>
            <a:pPr marL="514350" indent="-514350"/>
            <a:r>
              <a:rPr lang="ru-RU" dirty="0" smtClean="0"/>
              <a:t>особенности характера коммуникации в тех или иных социальных слоях;</a:t>
            </a:r>
          </a:p>
          <a:p>
            <a:pPr marL="514350" indent="-514350"/>
            <a:r>
              <a:rPr lang="ru-RU" dirty="0" smtClean="0"/>
              <a:t>м</a:t>
            </a:r>
            <a:r>
              <a:rPr lang="ru-RU" dirty="0" smtClean="0"/>
              <a:t>ножественность функций массовой коммуникации;</a:t>
            </a:r>
          </a:p>
          <a:p>
            <a:pPr marL="514350" indent="-514350"/>
            <a:r>
              <a:rPr lang="ru-RU" dirty="0" smtClean="0"/>
              <a:t>о</a:t>
            </a:r>
            <a:r>
              <a:rPr lang="ru-RU" dirty="0" smtClean="0"/>
              <a:t>боснование единиц коммуникации</a:t>
            </a:r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dirty="0" smtClean="0"/>
              <a:t>	2. Методологический аспект социальной коммуникации происходит из целого ряда научных теоретических направлений:</a:t>
            </a:r>
          </a:p>
          <a:p>
            <a:pPr>
              <a:buNone/>
            </a:pPr>
            <a:endParaRPr lang="ru-RU" sz="1100" dirty="0" smtClean="0"/>
          </a:p>
          <a:p>
            <a:r>
              <a:rPr lang="ru-RU" dirty="0" err="1" smtClean="0"/>
              <a:t>Бихевиористы</a:t>
            </a:r>
            <a:r>
              <a:rPr lang="ru-RU" dirty="0" smtClean="0"/>
              <a:t> («стимул-реакция»);</a:t>
            </a:r>
          </a:p>
          <a:p>
            <a:r>
              <a:rPr lang="ru-RU" dirty="0" smtClean="0"/>
              <a:t>Символический </a:t>
            </a:r>
            <a:r>
              <a:rPr lang="ru-RU" dirty="0" err="1" smtClean="0"/>
              <a:t>интеракционизм</a:t>
            </a:r>
            <a:r>
              <a:rPr lang="ru-RU" dirty="0" smtClean="0"/>
              <a:t> (межличностные взаимоотношения);</a:t>
            </a:r>
          </a:p>
          <a:p>
            <a:r>
              <a:rPr lang="ru-RU" dirty="0" smtClean="0"/>
              <a:t>Персоналисты (внутренняя коммуникация);</a:t>
            </a:r>
          </a:p>
          <a:p>
            <a:r>
              <a:rPr lang="ru-RU" dirty="0" smtClean="0"/>
              <a:t>Иррационалистический подход (взаимопонимание сторон);</a:t>
            </a:r>
            <a:endParaRPr lang="ru-R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/>
          <a:lstStyle/>
          <a:p>
            <a:endParaRPr lang="ru-RU" dirty="0" smtClean="0"/>
          </a:p>
          <a:p>
            <a:r>
              <a:rPr lang="ru-RU" dirty="0" err="1" smtClean="0"/>
              <a:t>Экзистенционалисты</a:t>
            </a:r>
            <a:r>
              <a:rPr lang="ru-RU" dirty="0" smtClean="0"/>
              <a:t> (отношение к другому человеку);</a:t>
            </a:r>
          </a:p>
          <a:p>
            <a:r>
              <a:rPr lang="ru-RU" dirty="0" smtClean="0"/>
              <a:t>Рационалистический подход (основывается на концепции технологического детерминизма (теории информационного общества)</a:t>
            </a:r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119</TotalTime>
  <Words>352</Words>
  <PresentationFormat>Экран (4:3)</PresentationFormat>
  <Paragraphs>128</Paragraphs>
  <Slides>18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19" baseType="lpstr">
      <vt:lpstr>Office Theme</vt:lpstr>
      <vt:lpstr>СОЦИОЛОГИЯ МАССОВОЙ КОММУНИКАЦИИ КАК ОТРАСЛЬ СОВРЕМЕННОЙ НАУКИ</vt:lpstr>
      <vt:lpstr>СОДЕРЖАНИЕ</vt:lpstr>
      <vt:lpstr> 1. Коммуникация как форма социального взаимодействия </vt:lpstr>
      <vt:lpstr> Структурные элементы коммуникации:</vt:lpstr>
      <vt:lpstr>Формула Г. Лассвелла (структура осуществления процесса коммуникации)</vt:lpstr>
      <vt:lpstr>Слайд 6</vt:lpstr>
      <vt:lpstr>Базовые составляющие социальной коммуникации</vt:lpstr>
      <vt:lpstr>Слайд 8</vt:lpstr>
      <vt:lpstr>Слайд 9</vt:lpstr>
      <vt:lpstr>  2. Виды и условия функционирования коммуникации  </vt:lpstr>
      <vt:lpstr>Условия функционирования массовой коммуникации:</vt:lpstr>
      <vt:lpstr>   3.Функции коммуникации  </vt:lpstr>
      <vt:lpstr>Слайд 13</vt:lpstr>
      <vt:lpstr>Слайд 14</vt:lpstr>
      <vt:lpstr> 4. Объект и предмет массовой коммуникации </vt:lpstr>
      <vt:lpstr>Слайд 16</vt:lpstr>
      <vt:lpstr>Структуры массовой коммуникации:</vt:lpstr>
      <vt:lpstr>Слайд 18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СОЦИОЛОГИЯ МАССОВОЙ КОММУНИКАЦИИ КАК ОТРАСЛЬ СОВРЕМЕННОЙ НАУКИ</dc:title>
  <cp:lastModifiedBy>Артём</cp:lastModifiedBy>
  <cp:revision>14</cp:revision>
  <dcterms:modified xsi:type="dcterms:W3CDTF">2016-02-16T22:04:43Z</dcterms:modified>
</cp:coreProperties>
</file>

<file path=docProps/thumbnail.jpeg>
</file>